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5" r:id="rId1"/>
  </p:sldMasterIdLst>
  <p:notesMasterIdLst>
    <p:notesMasterId r:id="rId19"/>
  </p:notesMasterIdLst>
  <p:sldIdLst>
    <p:sldId id="256" r:id="rId2"/>
    <p:sldId id="511" r:id="rId3"/>
    <p:sldId id="512" r:id="rId4"/>
    <p:sldId id="513" r:id="rId5"/>
    <p:sldId id="527" r:id="rId6"/>
    <p:sldId id="529" r:id="rId7"/>
    <p:sldId id="530" r:id="rId8"/>
    <p:sldId id="517" r:id="rId9"/>
    <p:sldId id="518" r:id="rId10"/>
    <p:sldId id="531" r:id="rId11"/>
    <p:sldId id="519" r:id="rId12"/>
    <p:sldId id="520" r:id="rId13"/>
    <p:sldId id="521" r:id="rId14"/>
    <p:sldId id="522" r:id="rId15"/>
    <p:sldId id="523" r:id="rId16"/>
    <p:sldId id="524" r:id="rId17"/>
    <p:sldId id="52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60953-80AD-4A80-A6E6-3A14DB95CD3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2F971-362A-44FE-811D-49E89BD2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49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249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4764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2494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988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9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243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694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042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364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73245-217E-4F76-B526-08C23465EC8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5350"/>
            <a:ext cx="5435600" cy="4457700"/>
          </a:xfrm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73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9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62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7040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88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921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47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475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8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67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8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4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7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4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51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3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6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6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B794A-66A8-4EAB-B12A-6C0ABF976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280" y="162560"/>
            <a:ext cx="10353039" cy="6604000"/>
          </a:xfrm>
        </p:spPr>
        <p:txBody>
          <a:bodyPr>
            <a:normAutofit fontScale="90000"/>
          </a:bodyPr>
          <a:lstStyle/>
          <a:p>
            <a:br>
              <a:rPr lang="en-US" sz="5400" b="1" i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US" sz="5400" b="1" i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US" sz="5400" b="1" i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US" sz="5400" b="1" i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US" sz="54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5400" b="1" i="1" dirty="0">
                <a:solidFill>
                  <a:schemeClr val="accent6">
                    <a:lumMod val="50000"/>
                  </a:schemeClr>
                </a:solidFill>
              </a:rPr>
              <a:t>CENTRE FOR INTEGRATED DEVELOPMENT RESEARCH AND ACTION(CIDRA)</a:t>
            </a:r>
            <a:br>
              <a:rPr lang="en-US" sz="5400" b="1" i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US" sz="54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5400" b="1" i="1" dirty="0"/>
              <a:t>COMPANY PROFILE</a:t>
            </a:r>
            <a:br>
              <a:rPr lang="en-US" sz="5400" b="1" i="1" dirty="0">
                <a:solidFill>
                  <a:schemeClr val="accent6">
                    <a:lumMod val="50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B80B72-0F21-43FF-B5A9-773AFC48F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6560" y="2865120"/>
            <a:ext cx="10170159" cy="3581402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FC4AAE-A7E3-B382-41CA-AAE1E99C357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680" y="304800"/>
            <a:ext cx="4450080" cy="17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AA5B3A9-D6A3-495C-C9F6-9C4195D4A714}"/>
              </a:ext>
            </a:extLst>
          </p:cNvPr>
          <p:cNvSpPr/>
          <p:nvPr/>
        </p:nvSpPr>
        <p:spPr>
          <a:xfrm>
            <a:off x="934720" y="4511040"/>
            <a:ext cx="35560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32519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A532-8071-10BB-2AB0-9C1916F36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partner with MERQ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65095-A0C5-0551-D921-0CE9D5CC8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Mutual benefits</a:t>
            </a:r>
          </a:p>
          <a:p>
            <a:r>
              <a:rPr lang="en-US" sz="2400" dirty="0"/>
              <a:t>CIDRA’s extensive field experience combined with MERQ’s expertise in </a:t>
            </a:r>
            <a:r>
              <a:rPr lang="en-US" sz="2400" dirty="0" err="1"/>
              <a:t>monitoring,evaluation,research</a:t>
            </a:r>
            <a:r>
              <a:rPr lang="en-US" sz="2400" dirty="0"/>
              <a:t> and quality improvement</a:t>
            </a:r>
          </a:p>
          <a:p>
            <a:r>
              <a:rPr lang="en-US" sz="2400" dirty="0"/>
              <a:t>Jointly enhancing the impact and reach of development initiatives</a:t>
            </a:r>
          </a:p>
          <a:p>
            <a:r>
              <a:rPr lang="en-US" sz="2400" dirty="0"/>
              <a:t>Shared commitment to evidence-based interventions</a:t>
            </a:r>
          </a:p>
        </p:txBody>
      </p:sp>
    </p:spTree>
    <p:extLst>
      <p:ext uri="{BB962C8B-B14F-4D97-AF65-F5344CB8AC3E}">
        <p14:creationId xmlns:p14="http://schemas.microsoft.com/office/powerpoint/2010/main" val="2281269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810641" y="355602"/>
            <a:ext cx="7593200" cy="7973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i="1" dirty="0">
                <a:solidFill>
                  <a:schemeClr val="accent6">
                    <a:lumMod val="50000"/>
                  </a:schemeClr>
                </a:solidFill>
              </a:rPr>
              <a:t>                Partners</a:t>
            </a:r>
            <a:endParaRPr lang="en-US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0E35FE-4CAE-4087-BEDF-3703F4B9469D}"/>
              </a:ext>
            </a:extLst>
          </p:cNvPr>
          <p:cNvSpPr txBox="1">
            <a:spLocks/>
          </p:cNvSpPr>
          <p:nvPr/>
        </p:nvSpPr>
        <p:spPr>
          <a:xfrm>
            <a:off x="1991360" y="1152908"/>
            <a:ext cx="9885680" cy="5349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 </a:t>
            </a:r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CIDRA has worked with different companies all over the world, among them: Acacia Water, SOFRECO, Making Cents International, and others. </a:t>
            </a:r>
          </a:p>
          <a:p>
            <a:r>
              <a:rPr lang="en-US" sz="2800" spc="-5" dirty="0">
                <a:latin typeface="Garamond" panose="02020404030301010803" pitchFamily="18" charset="0"/>
                <a:cs typeface="Times New Roman" panose="02020603050405020304" pitchFamily="18" charset="0"/>
              </a:rPr>
              <a:t>It is a member of an International group of Consulting companies named ICA World. </a:t>
            </a:r>
          </a:p>
          <a:p>
            <a:r>
              <a:rPr lang="en-US" sz="2800" spc="-5" dirty="0">
                <a:latin typeface="Garamond" panose="02020404030301010803" pitchFamily="18" charset="0"/>
                <a:cs typeface="Times New Roman" panose="02020603050405020304" pitchFamily="18" charset="0"/>
              </a:rPr>
              <a:t>CIDRA has representatives in Uganda, DRC, Burundi, Benin, Senegal, Niger, Kenya, Burkina Faso, Cote d’Ivoire, France, the Netherlands,</a:t>
            </a:r>
          </a:p>
          <a:p>
            <a:endParaRPr lang="en-US" sz="2800" spc="-5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spc="-5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5466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810640" y="188912"/>
            <a:ext cx="8911687" cy="719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                    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Upcoming Plans</a:t>
            </a:r>
            <a:endParaRPr lang="en-US" sz="2800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A0C99C9-EC72-4E3A-9A55-C2E33916AF48}"/>
              </a:ext>
            </a:extLst>
          </p:cNvPr>
          <p:cNvSpPr txBox="1">
            <a:spLocks/>
          </p:cNvSpPr>
          <p:nvPr/>
        </p:nvSpPr>
        <p:spPr>
          <a:xfrm>
            <a:off x="1940560" y="787782"/>
            <a:ext cx="10058400" cy="5881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CIDRA is currently investing in potential collaboration with consulting firms across the world.</a:t>
            </a:r>
          </a:p>
          <a:p>
            <a:r>
              <a:rPr lang="en-US" sz="2800" dirty="0"/>
              <a:t>CIDRA is looking into a collaboration with MERQ in so many possible ways as We believe that MERQ has its own experience in specific areas and a strong team of experts; With that, there are more than 2 ways to collaborate: </a:t>
            </a:r>
          </a:p>
          <a:p>
            <a:r>
              <a:rPr lang="en-US" sz="2800" dirty="0"/>
              <a:t>     </a:t>
            </a:r>
            <a:r>
              <a:rPr lang="en-US" sz="2800" b="1" dirty="0"/>
              <a:t>1</a:t>
            </a:r>
            <a:r>
              <a:rPr lang="en-US" sz="2800" dirty="0"/>
              <a:t>. By developing a Memorandum of Understanding between 2 firms or</a:t>
            </a:r>
          </a:p>
          <a:p>
            <a:r>
              <a:rPr lang="en-US" sz="2800" dirty="0"/>
              <a:t>     </a:t>
            </a:r>
            <a:r>
              <a:rPr lang="en-US" sz="2800" b="1" dirty="0"/>
              <a:t>2. </a:t>
            </a:r>
            <a:r>
              <a:rPr lang="en-US" sz="2800" dirty="0"/>
              <a:t>By doing a Joint venture agreement anytime a possibility presents itself.</a:t>
            </a:r>
            <a:endParaRPr lang="en-RW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3615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810640" y="794378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/>
              <a:t>6. Distribution results</a:t>
            </a:r>
          </a:p>
          <a:p>
            <a:pPr lvl="1"/>
            <a:r>
              <a:rPr lang="en-US" sz="2800" b="1" dirty="0"/>
              <a:t>a.	Sectoral distribution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A0C99C9-EC72-4E3A-9A55-C2E33916AF48}"/>
              </a:ext>
            </a:extLst>
          </p:cNvPr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Use tables generated from 0results.gdx to describe impacts on sectoral distribution</a:t>
            </a:r>
          </a:p>
          <a:p>
            <a:pPr lvl="1"/>
            <a:r>
              <a:rPr lang="en-US" sz="2600" dirty="0"/>
              <a:t>imports and export, domestic production</a:t>
            </a:r>
          </a:p>
          <a:p>
            <a:pPr lvl="1"/>
            <a:r>
              <a:rPr lang="en-US" sz="2600" dirty="0"/>
              <a:t>sectoral value added</a:t>
            </a:r>
          </a:p>
          <a:p>
            <a:r>
              <a:rPr lang="en-US" sz="2800" dirty="0"/>
              <a:t>If needed, use graphs from the lecture slides to support your arguments</a:t>
            </a:r>
          </a:p>
        </p:txBody>
      </p:sp>
    </p:spTree>
    <p:extLst>
      <p:ext uri="{BB962C8B-B14F-4D97-AF65-F5344CB8AC3E}">
        <p14:creationId xmlns:p14="http://schemas.microsoft.com/office/powerpoint/2010/main" val="2395768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810640" y="794378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/>
              <a:t>6. Distribution results</a:t>
            </a:r>
          </a:p>
          <a:p>
            <a:pPr lvl="1"/>
            <a:r>
              <a:rPr lang="en-US" sz="2800" b="1" dirty="0"/>
              <a:t>b.	Impact on domestic price system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A0C99C9-EC72-4E3A-9A55-C2E33916AF48}"/>
              </a:ext>
            </a:extLst>
          </p:cNvPr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Use tables generated from 0results.gdx to describe impacts on the different prices included in the CGE model</a:t>
            </a:r>
          </a:p>
        </p:txBody>
      </p:sp>
    </p:spTree>
    <p:extLst>
      <p:ext uri="{BB962C8B-B14F-4D97-AF65-F5344CB8AC3E}">
        <p14:creationId xmlns:p14="http://schemas.microsoft.com/office/powerpoint/2010/main" val="1073719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810640" y="794378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/>
              <a:t>6. Distribution results</a:t>
            </a:r>
          </a:p>
          <a:p>
            <a:pPr lvl="1"/>
            <a:r>
              <a:rPr lang="en-US" sz="2800" b="1" dirty="0"/>
              <a:t>c.	Functional distribution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A0C99C9-EC72-4E3A-9A55-C2E33916AF48}"/>
              </a:ext>
            </a:extLst>
          </p:cNvPr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Use tables generated from 0results.gdx to describe impacts on earned income of the different production factors</a:t>
            </a:r>
          </a:p>
          <a:p>
            <a:r>
              <a:rPr lang="en-US" sz="2800" dirty="0"/>
              <a:t>Describe whether and why changes in factor income result from changes in wages or factor demand (price vs quantity effects)</a:t>
            </a:r>
          </a:p>
        </p:txBody>
      </p:sp>
    </p:spTree>
    <p:extLst>
      <p:ext uri="{BB962C8B-B14F-4D97-AF65-F5344CB8AC3E}">
        <p14:creationId xmlns:p14="http://schemas.microsoft.com/office/powerpoint/2010/main" val="3463117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810640" y="794378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/>
              <a:t>6. Distribution results</a:t>
            </a:r>
          </a:p>
          <a:p>
            <a:pPr lvl="1"/>
            <a:r>
              <a:rPr lang="en-US" sz="2800" b="1" dirty="0"/>
              <a:t>d.	Socio-economic (personal) household income distribution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A0C99C9-EC72-4E3A-9A55-C2E33916AF48}"/>
              </a:ext>
            </a:extLst>
          </p:cNvPr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Use tables generated from 0results.gdx to describe impacts on household incomes and welfare</a:t>
            </a:r>
          </a:p>
          <a:p>
            <a:r>
              <a:rPr lang="en-US" sz="2800" dirty="0"/>
              <a:t>Who are the main gainers/</a:t>
            </a:r>
            <a:r>
              <a:rPr lang="en-US" sz="2800" dirty="0" err="1"/>
              <a:t>loosers</a:t>
            </a:r>
            <a:r>
              <a:rPr lang="en-US" sz="2800" dirty="0"/>
              <a:t> of the shock/policy and why?</a:t>
            </a:r>
          </a:p>
          <a:p>
            <a:r>
              <a:rPr lang="en-US" sz="2800" dirty="0"/>
              <a:t>Does the shock/policy support Rwanda’s poverty reduction strategy?</a:t>
            </a:r>
          </a:p>
          <a:p>
            <a:r>
              <a:rPr lang="en-US" sz="2800" dirty="0"/>
              <a:t>If not, any suggestions on how additional policy measures can mitigate any negative impacts?</a:t>
            </a:r>
          </a:p>
        </p:txBody>
      </p:sp>
    </p:spTree>
    <p:extLst>
      <p:ext uri="{BB962C8B-B14F-4D97-AF65-F5344CB8AC3E}">
        <p14:creationId xmlns:p14="http://schemas.microsoft.com/office/powerpoint/2010/main" val="2557742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810640" y="794378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/>
              <a:t>7. Summary and conclusions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A0C99C9-EC72-4E3A-9A55-C2E33916AF48}"/>
              </a:ext>
            </a:extLst>
          </p:cNvPr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Provide a 1-page summary for the minister, including conclusions and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077807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DEC43C0-96F4-4840-956A-142378BD2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25120"/>
            <a:ext cx="8911687" cy="827787"/>
          </a:xfrm>
        </p:spPr>
        <p:txBody>
          <a:bodyPr/>
          <a:lstStyle/>
          <a:p>
            <a:r>
              <a:rPr lang="en-US" b="1" dirty="0"/>
              <a:t>      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Introduction</a:t>
            </a:r>
            <a:endParaRPr lang="en-US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554CD67-C31A-4A79-A94C-028750482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600" y="1249680"/>
            <a:ext cx="10292080" cy="5608320"/>
          </a:xfrm>
        </p:spPr>
        <p:txBody>
          <a:bodyPr>
            <a:noAutofit/>
          </a:bodyPr>
          <a:lstStyle/>
          <a:p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CIDRA is a values-driven consultancy firm providing consultancy and research services that create practical solutions </a:t>
            </a:r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build capabilities at the same time. </a:t>
            </a:r>
            <a:endParaRPr lang="en-US" sz="2800" spc="-5" dirty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Created in January 2012, and headquartered in Rwanda, CIDRA has acquired an extensive deep sectoral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and intra-continental level talent base in Africa. </a:t>
            </a:r>
          </a:p>
          <a:p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CIDRA has strong and proven experience in monitoring &amp; evaluations, context and situational analysis, baseline studies, capacity assessments, program/project design, strategy design and implementation; and other specialized services. </a:t>
            </a:r>
          </a:p>
          <a:p>
            <a:endParaRPr lang="en-US" sz="2800" spc="-5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endParaRPr lang="en-US" sz="2800" spc="-5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endParaRPr lang="en-US" sz="2800" spc="-5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endParaRPr lang="en-RW" sz="2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spc="-5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745325" y="188913"/>
            <a:ext cx="8911687" cy="4511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0E35FE-4CAE-4087-BEDF-3703F4B9469D}"/>
              </a:ext>
            </a:extLst>
          </p:cNvPr>
          <p:cNvSpPr txBox="1">
            <a:spLocks/>
          </p:cNvSpPr>
          <p:nvPr/>
        </p:nvSpPr>
        <p:spPr>
          <a:xfrm>
            <a:off x="1703386" y="640081"/>
            <a:ext cx="9655492" cy="5943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CIDRA also connects a holistic approach to clients’ initiatives and links them for engagement,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so they can get projects done on time and within a budget which affects their bottom line. </a:t>
            </a:r>
          </a:p>
          <a:p>
            <a:pPr marL="0" indent="0">
              <a:buNone/>
            </a:pPr>
            <a:endParaRPr lang="en-RW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We have full-time professional staff, associates, and freelance consultants with a multidisciplinary background and extensive experience in the aforementioned areas of consultancy service provision, we are a high “Say-Doer” that distinguishes us from every competitor.</a:t>
            </a:r>
            <a:endParaRPr lang="en-RW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spc="-5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5683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0E35FE-4CAE-4087-BEDF-3703F4B9469D}"/>
              </a:ext>
            </a:extLst>
          </p:cNvPr>
          <p:cNvSpPr txBox="1">
            <a:spLocks/>
          </p:cNvSpPr>
          <p:nvPr/>
        </p:nvSpPr>
        <p:spPr>
          <a:xfrm>
            <a:off x="2082800" y="302584"/>
            <a:ext cx="9574212" cy="646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RW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have an extensive track- record of project evaluations with the dual objective of assessing past performance and evaluative learning to inform ongoing, new, and future strategies. </a:t>
            </a:r>
          </a:p>
          <a:p>
            <a:pPr marL="0" indent="0">
              <a:buNone/>
            </a:pPr>
            <a:endParaRPr lang="en-US" sz="2800" spc="-5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our experience consists of results framework and Theory of Change-based baseline studies and evaluations, using mixed (quantitative and qualitative) methods and participatory approaches.</a:t>
            </a:r>
            <a:endParaRPr lang="en-RW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/>
              <a:t> </a:t>
            </a:r>
            <a:r>
              <a:rPr lang="en-US" sz="2800" dirty="0">
                <a:latin typeface="Garamond" panose="02020404030301010803" pitchFamily="18" charset="0"/>
              </a:rPr>
              <a:t>When it comes to data quality assurance, the </a:t>
            </a:r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 is comprehensive and proactive, considering all potential issues that could arise during data collection and implementing measures to prevent them.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2836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E4B4-9F83-B648-4FCD-79462CCEC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MISSION AND VISION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1624D-E1CB-D04F-377C-143829BCDA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E4202-F1EF-D72C-B65E-FF32D5F4F5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conduct innovative multidisciplinary research to inform policy makers and development partners about national social and economic development priorities.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DD8D85-A3C5-E29D-4EE8-ABE4AC9B47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94384E-16EA-91B1-2975-87E02C8A4F3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be a reference Centre of excellence in Research, development data portal and training for National and International Development Action.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40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CB76-D217-B016-F84E-B1BF50C2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 Core Areas of 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A0BCC-5325-930C-FC03-26D1411F0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dirty="0"/>
              <a:t>Community Development: Empowering local community especially youth​</a:t>
            </a:r>
          </a:p>
          <a:p>
            <a:endParaRPr lang="en-US" sz="1400" dirty="0"/>
          </a:p>
          <a:p>
            <a:r>
              <a:rPr lang="en-US" sz="1400" dirty="0"/>
              <a:t>Education: </a:t>
            </a:r>
            <a:r>
              <a:rPr lang="en-US" sz="1400" dirty="0" err="1"/>
              <a:t>Enchancing</a:t>
            </a:r>
            <a:r>
              <a:rPr lang="en-US" sz="1400" dirty="0"/>
              <a:t> educational opportunities and outcomes​</a:t>
            </a:r>
          </a:p>
          <a:p>
            <a:endParaRPr lang="en-US" sz="1400" dirty="0"/>
          </a:p>
          <a:p>
            <a:r>
              <a:rPr lang="en-US" sz="1400" dirty="0"/>
              <a:t>Health: Improving public health and access to healthcare​</a:t>
            </a:r>
          </a:p>
          <a:p>
            <a:endParaRPr lang="en-US" sz="1400" dirty="0"/>
          </a:p>
          <a:p>
            <a:r>
              <a:rPr lang="en-US" sz="1400" dirty="0"/>
              <a:t>Environment: Promoting environmental sustainability and resilience​</a:t>
            </a:r>
          </a:p>
          <a:p>
            <a:endParaRPr lang="en-US" sz="1400" dirty="0"/>
          </a:p>
          <a:p>
            <a:r>
              <a:rPr lang="en-US" sz="1400" dirty="0"/>
              <a:t>Natural resources management: Management of sustainable utilization of major natural resources​</a:t>
            </a:r>
          </a:p>
          <a:p>
            <a:endParaRPr lang="en-US" sz="1400" dirty="0"/>
          </a:p>
          <a:p>
            <a:r>
              <a:rPr lang="en-US" sz="1400" dirty="0"/>
              <a:t>Transport: Provide planning advice for transportation systems​</a:t>
            </a:r>
          </a:p>
          <a:p>
            <a:endParaRPr lang="en-US" sz="1400" dirty="0"/>
          </a:p>
          <a:p>
            <a:r>
              <a:rPr lang="en-US" sz="1400" dirty="0"/>
              <a:t>Climate change: Recommendations to enhance climate-related strategy and risk management, as well as broader sustainability practices</a:t>
            </a:r>
            <a:r>
              <a:rPr lang="en-US" sz="1600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638259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451F9-588B-0AAF-15F1-A76765A4D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used​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C6E20-774E-F50F-410B-D00817AC87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collections software​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5698B-F777-9B21-07D6-94CDE1FFA2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Open Data Kit(ODK)​</a:t>
            </a:r>
          </a:p>
          <a:p>
            <a:endParaRPr lang="en-US" dirty="0"/>
          </a:p>
          <a:p>
            <a:r>
              <a:rPr lang="en-US" dirty="0"/>
              <a:t>Survey CTO​</a:t>
            </a:r>
          </a:p>
          <a:p>
            <a:endParaRPr lang="en-US" dirty="0"/>
          </a:p>
          <a:p>
            <a:r>
              <a:rPr lang="en-US" dirty="0"/>
              <a:t>KOBO Collect​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D8849-DB56-A7EC-3BDD-FE4AB24AAD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Data analysis software for quantitative surveys​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10BCA1-B97C-057A-9497-D5BF9E952C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EXCEL​</a:t>
            </a:r>
          </a:p>
          <a:p>
            <a:endParaRPr lang="en-US" dirty="0"/>
          </a:p>
          <a:p>
            <a:r>
              <a:rPr lang="en-US" dirty="0"/>
              <a:t>SPSS​</a:t>
            </a:r>
          </a:p>
          <a:p>
            <a:endParaRPr lang="en-US" dirty="0"/>
          </a:p>
          <a:p>
            <a:r>
              <a:rPr lang="en-US" dirty="0"/>
              <a:t>STATA​</a:t>
            </a:r>
          </a:p>
          <a:p>
            <a:endParaRPr lang="en-US" dirty="0"/>
          </a:p>
          <a:p>
            <a:r>
              <a:rPr lang="en-US" dirty="0"/>
              <a:t>PYTHON​</a:t>
            </a:r>
          </a:p>
          <a:p>
            <a:r>
              <a:rPr lang="en-US" sz="3100" dirty="0"/>
              <a:t>For qualitative surveys</a:t>
            </a:r>
            <a:r>
              <a:rPr lang="en-US" dirty="0"/>
              <a:t>​</a:t>
            </a:r>
          </a:p>
          <a:p>
            <a:r>
              <a:rPr lang="en-US" dirty="0"/>
              <a:t>NVIVO​</a:t>
            </a:r>
          </a:p>
          <a:p>
            <a:endParaRPr lang="en-US" dirty="0"/>
          </a:p>
          <a:p>
            <a:r>
              <a:rPr lang="en-US" dirty="0"/>
              <a:t>NLP​</a:t>
            </a:r>
          </a:p>
        </p:txBody>
      </p:sp>
    </p:spTree>
    <p:extLst>
      <p:ext uri="{BB962C8B-B14F-4D97-AF65-F5344CB8AC3E}">
        <p14:creationId xmlns:p14="http://schemas.microsoft.com/office/powerpoint/2010/main" val="153057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810641" y="91440"/>
            <a:ext cx="6821040" cy="816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                   Experience</a:t>
            </a:r>
            <a:endParaRPr lang="en-US" sz="28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0E35FE-4CAE-4087-BEDF-3703F4B9469D}"/>
              </a:ext>
            </a:extLst>
          </p:cNvPr>
          <p:cNvSpPr txBox="1">
            <a:spLocks/>
          </p:cNvSpPr>
          <p:nvPr/>
        </p:nvSpPr>
        <p:spPr>
          <a:xfrm>
            <a:off x="1991360" y="629920"/>
            <a:ext cx="10048240" cy="6136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pc="-5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CIDRA has a track record of successfully conducting large-scale surveys with up to 11250 households. </a:t>
            </a:r>
          </a:p>
          <a:p>
            <a:pPr marL="0" indent="0">
              <a:buNone/>
            </a:pPr>
            <a:r>
              <a:rPr lang="en-US" sz="2800" b="1" i="1" spc="-5" dirty="0">
                <a:latin typeface="Garamond" panose="02020404030301010803" pitchFamily="18" charset="0"/>
                <a:ea typeface="Times New Roman" panose="02020603050405020304" pitchFamily="18" charset="0"/>
              </a:rPr>
              <a:t>    Among those projects are: </a:t>
            </a:r>
          </a:p>
          <a:p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Midline Survey of Stunting Prevention and Reduction Project on behalf of Rwanda Biomedical Centre. </a:t>
            </a:r>
          </a:p>
          <a:p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Evaluation of Fortified Blended Food Program under World Bank-SPRP Support on behalf of Rwanda Biomedical Centre</a:t>
            </a:r>
          </a:p>
          <a:p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Assessment of result and impact of UNDP/UNEP Poverty-Environment Action for SDGs on behalf of the United Nations Development </a:t>
            </a:r>
            <a:r>
              <a:rPr lang="en-US" sz="2800" dirty="0" err="1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Programme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(UNDP). </a:t>
            </a:r>
          </a:p>
          <a:p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Hygiene Integration in High-risk nodes in Agriculture value chains on behalf of SNV, Netherlands Development Organization.</a:t>
            </a:r>
            <a:endParaRPr lang="en-RW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RW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spc="-5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6731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C2F2-0930-42F3-9B21-2ED9B1C8A15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03389" y="908050"/>
            <a:ext cx="878522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1C03E1-C1BA-48C7-BB16-DDD78D463959}"/>
              </a:ext>
            </a:extLst>
          </p:cNvPr>
          <p:cNvSpPr txBox="1">
            <a:spLocks/>
          </p:cNvSpPr>
          <p:nvPr/>
        </p:nvSpPr>
        <p:spPr>
          <a:xfrm>
            <a:off x="2810640" y="794378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0E35FE-4CAE-4087-BEDF-3703F4B9469D}"/>
              </a:ext>
            </a:extLst>
          </p:cNvPr>
          <p:cNvSpPr txBox="1">
            <a:spLocks/>
          </p:cNvSpPr>
          <p:nvPr/>
        </p:nvSpPr>
        <p:spPr>
          <a:xfrm>
            <a:off x="1828800" y="406400"/>
            <a:ext cx="10078720" cy="5657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Youth Empowerment Project entitled Cross-Sectoral Youth Assessment together with Making Cents International on behalf of USAID Rwanda. </a:t>
            </a:r>
          </a:p>
          <a:p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Baseline study for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‘Landscape</a:t>
            </a:r>
            <a:r>
              <a:rPr lang="en-US" sz="28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8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en-US" sz="28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en-US" sz="28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en-US" sz="28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Management and Restoration in </a:t>
            </a:r>
            <a:r>
              <a:rPr lang="en-US" sz="2800" dirty="0" err="1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Sebeya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other</a:t>
            </a:r>
            <a:r>
              <a:rPr lang="en-US" sz="2800" spc="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Catchments’</a:t>
            </a:r>
            <a:r>
              <a:rPr lang="en-US" sz="2800" spc="-15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projects on behalf of IUCN. </a:t>
            </a:r>
          </a:p>
          <a:p>
            <a:endParaRPr lang="en-RW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dirty="0"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855529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</TotalTime>
  <Words>1019</Words>
  <Application>Microsoft Office PowerPoint</Application>
  <PresentationFormat>Widescreen</PresentationFormat>
  <Paragraphs>134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Wisp</vt:lpstr>
      <vt:lpstr>     CENTRE FOR INTEGRATED DEVELOPMENT RESEARCH AND ACTION(CIDRA)  COMPANY PROFILE </vt:lpstr>
      <vt:lpstr>       Introduction</vt:lpstr>
      <vt:lpstr>PowerPoint Presentation</vt:lpstr>
      <vt:lpstr>PowerPoint Presentation</vt:lpstr>
      <vt:lpstr>OUR MISSION AND VISION</vt:lpstr>
      <vt:lpstr>Our Core Areas of Work</vt:lpstr>
      <vt:lpstr>Tools used​</vt:lpstr>
      <vt:lpstr>PowerPoint Presentation</vt:lpstr>
      <vt:lpstr>PowerPoint Presentation</vt:lpstr>
      <vt:lpstr>Why partner with MERQ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RESEARCH</dc:title>
  <dc:creator>Pradesha, Angga (IFPRI)</dc:creator>
  <cp:lastModifiedBy>Yonatan Awoke</cp:lastModifiedBy>
  <cp:revision>12</cp:revision>
  <dcterms:created xsi:type="dcterms:W3CDTF">2019-07-23T11:27:33Z</dcterms:created>
  <dcterms:modified xsi:type="dcterms:W3CDTF">2024-09-17T19:44:24Z</dcterms:modified>
</cp:coreProperties>
</file>